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48" r:id="rId1"/>
  </p:sldMasterIdLst>
  <p:notesMasterIdLst>
    <p:notesMasterId r:id="rId16"/>
  </p:notesMasterIdLst>
  <p:sldIdLst>
    <p:sldId id="288" r:id="rId2"/>
    <p:sldId id="289" r:id="rId3"/>
    <p:sldId id="290" r:id="rId4"/>
    <p:sldId id="291" r:id="rId5"/>
    <p:sldId id="295" r:id="rId6"/>
    <p:sldId id="296" r:id="rId7"/>
    <p:sldId id="298" r:id="rId8"/>
    <p:sldId id="300" r:id="rId9"/>
    <p:sldId id="297" r:id="rId10"/>
    <p:sldId id="284" r:id="rId11"/>
    <p:sldId id="299" r:id="rId12"/>
    <p:sldId id="293" r:id="rId13"/>
    <p:sldId id="292" r:id="rId14"/>
    <p:sldId id="294" r:id="rId15"/>
  </p:sldIdLst>
  <p:sldSz cx="9144000" cy="5143500" type="screen16x9"/>
  <p:notesSz cx="6858000" cy="9144000"/>
  <p:embeddedFontLst>
    <p:embeddedFont>
      <p:font typeface="Bookman Old Style" panose="02050604050505020204" pitchFamily="18" charset="0"/>
      <p:regular r:id="rId17"/>
      <p:bold r:id="rId18"/>
      <p:italic r:id="rId19"/>
      <p:boldItalic r:id="rId20"/>
    </p:embeddedFont>
    <p:embeddedFont>
      <p:font typeface="Fira Sans Extra Condensed Medium" panose="020B0604020202020204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ckwell" panose="02060603020205020403" pitchFamily="18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3A3B"/>
    <a:srgbClr val="FCBD24"/>
    <a:srgbClr val="69E781"/>
    <a:srgbClr val="494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g89dc37d3e0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3" name="Google Shape;1803;g89dc37d3e0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13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16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251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859580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56848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172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35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428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10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990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180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040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01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439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598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932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31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415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udacity-pytorch-challengers/ideas-on-how-to-fine-tune-a-pre-trained-model-in-pytorch-184c47185a20" TargetMode="External"/><Relationship Id="rId3" Type="http://schemas.openxmlformats.org/officeDocument/2006/relationships/hyperlink" Target="https://www.tensorflow.org/guide/keras/custom_callback" TargetMode="External"/><Relationship Id="rId7" Type="http://schemas.openxmlformats.org/officeDocument/2006/relationships/hyperlink" Target="https://medium.com/@bechr7/learning-rate-scheduling-with-callbacks-in-tensorflow-e2ba83647013" TargetMode="External"/><Relationship Id="rId2" Type="http://schemas.openxmlformats.org/officeDocument/2006/relationships/hyperlink" Target="https://colab.research.google.com/notebooks/snippets/accessing_files.ipynb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medium.com/@imUmarFarooq/computer-vision-petals-to-the-metal-3465d66ad343" TargetMode="External"/><Relationship Id="rId5" Type="http://schemas.openxmlformats.org/officeDocument/2006/relationships/hyperlink" Target="https://www.kaggle.com/rborder/tpu-flower-classification?kernelSessionId=78320658" TargetMode="External"/><Relationship Id="rId4" Type="http://schemas.openxmlformats.org/officeDocument/2006/relationships/hyperlink" Target="https://www.tensorflow.org/tutorials/images/data_augmentatio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6AEE4-777C-4669-8D81-CAC879E35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318" y="471488"/>
            <a:ext cx="3810475" cy="2621755"/>
          </a:xfrm>
        </p:spPr>
        <p:txBody>
          <a:bodyPr>
            <a:normAutofit/>
          </a:bodyPr>
          <a:lstStyle/>
          <a:p>
            <a:r>
              <a:rPr lang="en-US"/>
              <a:t>Flower image recognition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433617-58C1-4EE1-B78A-707F2DA33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318" y="3214687"/>
            <a:ext cx="3860481" cy="1357313"/>
          </a:xfrm>
        </p:spPr>
        <p:txBody>
          <a:bodyPr>
            <a:normAutofit/>
          </a:bodyPr>
          <a:lstStyle/>
          <a:p>
            <a:r>
              <a:rPr lang="en-US"/>
              <a:t>Yadan Tang</a:t>
            </a:r>
          </a:p>
          <a:p>
            <a:r>
              <a:rPr lang="en-US"/>
              <a:t>DSI-823 Capstone Project</a:t>
            </a: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FECED217-AD9C-44C3-A97B-89CC1C1EA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6" y="550068"/>
            <a:ext cx="3921919" cy="4043363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19988-F5C1-47FD-B791-D20581EC83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85" r="-3" b="6201"/>
          <a:stretch/>
        </p:blipFill>
        <p:spPr>
          <a:xfrm>
            <a:off x="856392" y="709015"/>
            <a:ext cx="3337845" cy="3471198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D814B507-F826-4EC9-A06A-2F13DFD71F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3831886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25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p43"/>
          <p:cNvSpPr txBox="1">
            <a:spLocks noGrp="1"/>
          </p:cNvSpPr>
          <p:nvPr>
            <p:ph type="title"/>
          </p:nvPr>
        </p:nvSpPr>
        <p:spPr>
          <a:xfrm>
            <a:off x="253195" y="265594"/>
            <a:ext cx="8776448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 of hyperparameters on model performance</a:t>
            </a:r>
            <a:endParaRPr dirty="0"/>
          </a:p>
        </p:txBody>
      </p:sp>
      <p:sp>
        <p:nvSpPr>
          <p:cNvPr id="1807" name="Google Shape;1807;p43"/>
          <p:cNvSpPr/>
          <p:nvPr/>
        </p:nvSpPr>
        <p:spPr>
          <a:xfrm>
            <a:off x="3560055" y="2226858"/>
            <a:ext cx="662300" cy="661725"/>
          </a:xfrm>
          <a:custGeom>
            <a:avLst/>
            <a:gdLst/>
            <a:ahLst/>
            <a:cxnLst/>
            <a:rect l="l" t="t" r="r" b="b"/>
            <a:pathLst>
              <a:path w="26492" h="26469" extrusionOk="0">
                <a:moveTo>
                  <a:pt x="19514" y="1"/>
                </a:moveTo>
                <a:cubicBezTo>
                  <a:pt x="10323" y="3799"/>
                  <a:pt x="3822" y="10526"/>
                  <a:pt x="0" y="19705"/>
                </a:cubicBezTo>
                <a:lnTo>
                  <a:pt x="16847" y="26468"/>
                </a:lnTo>
                <a:cubicBezTo>
                  <a:pt x="18681" y="22146"/>
                  <a:pt x="22158" y="18693"/>
                  <a:pt x="26492" y="16884"/>
                </a:cubicBezTo>
                <a:lnTo>
                  <a:pt x="19514" y="1"/>
                </a:lnTo>
                <a:close/>
              </a:path>
            </a:pathLst>
          </a:custGeom>
          <a:solidFill>
            <a:srgbClr val="69E7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810" name="Google Shape;1810;p43"/>
          <p:cNvSpPr/>
          <p:nvPr/>
        </p:nvSpPr>
        <p:spPr>
          <a:xfrm>
            <a:off x="3713008" y="1304517"/>
            <a:ext cx="1343050" cy="1345900"/>
          </a:xfrm>
          <a:custGeom>
            <a:avLst/>
            <a:gdLst/>
            <a:ahLst/>
            <a:cxnLst/>
            <a:rect l="l" t="t" r="r" b="b"/>
            <a:pathLst>
              <a:path w="53722" h="53836" extrusionOk="0">
                <a:moveTo>
                  <a:pt x="26816" y="0"/>
                </a:moveTo>
                <a:cubicBezTo>
                  <a:pt x="17881" y="0"/>
                  <a:pt x="8942" y="1849"/>
                  <a:pt x="1" y="5544"/>
                </a:cubicBezTo>
                <a:lnTo>
                  <a:pt x="19944" y="53800"/>
                </a:lnTo>
                <a:cubicBezTo>
                  <a:pt x="22051" y="52931"/>
                  <a:pt x="24361" y="52455"/>
                  <a:pt x="26778" y="52455"/>
                </a:cubicBezTo>
                <a:cubicBezTo>
                  <a:pt x="29231" y="52455"/>
                  <a:pt x="31564" y="52943"/>
                  <a:pt x="33696" y="53836"/>
                </a:cubicBezTo>
                <a:lnTo>
                  <a:pt x="53722" y="5592"/>
                </a:lnTo>
                <a:cubicBezTo>
                  <a:pt x="44756" y="1863"/>
                  <a:pt x="35788" y="0"/>
                  <a:pt x="26816" y="0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6" name="Google Shape;1816;p43"/>
          <p:cNvSpPr/>
          <p:nvPr/>
        </p:nvSpPr>
        <p:spPr>
          <a:xfrm>
            <a:off x="3489638" y="2671826"/>
            <a:ext cx="496491" cy="765249"/>
          </a:xfrm>
          <a:custGeom>
            <a:avLst/>
            <a:gdLst/>
            <a:ahLst/>
            <a:cxnLst/>
            <a:rect l="l" t="t" r="r" b="b"/>
            <a:pathLst>
              <a:path w="24266" h="30314" extrusionOk="0">
                <a:moveTo>
                  <a:pt x="4216" y="0"/>
                </a:moveTo>
                <a:cubicBezTo>
                  <a:pt x="13" y="10097"/>
                  <a:pt x="1" y="20205"/>
                  <a:pt x="4180" y="30313"/>
                </a:cubicBezTo>
                <a:lnTo>
                  <a:pt x="24206" y="22050"/>
                </a:lnTo>
                <a:cubicBezTo>
                  <a:pt x="23349" y="19955"/>
                  <a:pt x="22873" y="17669"/>
                  <a:pt x="22873" y="15264"/>
                </a:cubicBezTo>
                <a:cubicBezTo>
                  <a:pt x="22873" y="12799"/>
                  <a:pt x="23373" y="10454"/>
                  <a:pt x="24266" y="8323"/>
                </a:cubicBezTo>
                <a:lnTo>
                  <a:pt x="4216" y="0"/>
                </a:lnTo>
                <a:close/>
              </a:path>
            </a:pathLst>
          </a:custGeom>
          <a:solidFill>
            <a:srgbClr val="69E7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1"/>
              </a:solidFill>
            </a:endParaRPr>
          </a:p>
        </p:txBody>
      </p:sp>
      <p:sp>
        <p:nvSpPr>
          <p:cNvPr id="1819" name="Google Shape;1819;p43"/>
          <p:cNvSpPr/>
          <p:nvPr/>
        </p:nvSpPr>
        <p:spPr>
          <a:xfrm>
            <a:off x="3927007" y="3437075"/>
            <a:ext cx="857872" cy="586550"/>
          </a:xfrm>
          <a:custGeom>
            <a:avLst/>
            <a:gdLst/>
            <a:ahLst/>
            <a:cxnLst/>
            <a:rect l="l" t="t" r="r" b="b"/>
            <a:pathLst>
              <a:path w="36696" h="31400" extrusionOk="0">
                <a:moveTo>
                  <a:pt x="25289" y="0"/>
                </a:moveTo>
                <a:cubicBezTo>
                  <a:pt x="23134" y="905"/>
                  <a:pt x="20777" y="1405"/>
                  <a:pt x="18300" y="1405"/>
                </a:cubicBezTo>
                <a:cubicBezTo>
                  <a:pt x="15871" y="1405"/>
                  <a:pt x="13549" y="917"/>
                  <a:pt x="11442" y="48"/>
                </a:cubicBezTo>
                <a:lnTo>
                  <a:pt x="0" y="27587"/>
                </a:lnTo>
                <a:cubicBezTo>
                  <a:pt x="6128" y="30129"/>
                  <a:pt x="12260" y="31400"/>
                  <a:pt x="18391" y="31400"/>
                </a:cubicBezTo>
                <a:cubicBezTo>
                  <a:pt x="24493" y="31400"/>
                  <a:pt x="30596" y="30141"/>
                  <a:pt x="36695" y="27623"/>
                </a:cubicBezTo>
                <a:lnTo>
                  <a:pt x="25289" y="0"/>
                </a:lnTo>
                <a:close/>
              </a:path>
            </a:pathLst>
          </a:custGeom>
          <a:solidFill>
            <a:srgbClr val="FCBD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2" name="Google Shape;1822;p43"/>
          <p:cNvSpPr/>
          <p:nvPr/>
        </p:nvSpPr>
        <p:spPr>
          <a:xfrm>
            <a:off x="3464846" y="3213753"/>
            <a:ext cx="729424" cy="765249"/>
          </a:xfrm>
          <a:custGeom>
            <a:avLst/>
            <a:gdLst/>
            <a:ahLst/>
            <a:cxnLst/>
            <a:rect l="l" t="t" r="r" b="b"/>
            <a:pathLst>
              <a:path w="33363" h="33363" extrusionOk="0">
                <a:moveTo>
                  <a:pt x="23611" y="1"/>
                </a:moveTo>
                <a:lnTo>
                  <a:pt x="1" y="9752"/>
                </a:lnTo>
                <a:cubicBezTo>
                  <a:pt x="4597" y="20872"/>
                  <a:pt x="12455" y="28742"/>
                  <a:pt x="23563" y="33362"/>
                </a:cubicBezTo>
                <a:lnTo>
                  <a:pt x="33362" y="9764"/>
                </a:lnTo>
                <a:cubicBezTo>
                  <a:pt x="28957" y="7942"/>
                  <a:pt x="25433" y="4406"/>
                  <a:pt x="23611" y="1"/>
                </a:cubicBezTo>
                <a:close/>
              </a:path>
            </a:pathLst>
          </a:custGeom>
          <a:solidFill>
            <a:srgbClr val="FCBD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5" name="Google Shape;1825;p43"/>
          <p:cNvSpPr/>
          <p:nvPr/>
        </p:nvSpPr>
        <p:spPr>
          <a:xfrm>
            <a:off x="4736416" y="2469675"/>
            <a:ext cx="857873" cy="1109975"/>
          </a:xfrm>
          <a:custGeom>
            <a:avLst/>
            <a:gdLst/>
            <a:ahLst/>
            <a:cxnLst/>
            <a:rect l="l" t="t" r="r" b="b"/>
            <a:pathLst>
              <a:path w="43233" h="44399" extrusionOk="0">
                <a:moveTo>
                  <a:pt x="37112" y="0"/>
                </a:moveTo>
                <a:lnTo>
                  <a:pt x="0" y="15336"/>
                </a:lnTo>
                <a:cubicBezTo>
                  <a:pt x="905" y="17479"/>
                  <a:pt x="1405" y="19824"/>
                  <a:pt x="1405" y="22301"/>
                </a:cubicBezTo>
                <a:cubicBezTo>
                  <a:pt x="1405" y="24682"/>
                  <a:pt x="941" y="26956"/>
                  <a:pt x="96" y="29040"/>
                </a:cubicBezTo>
                <a:lnTo>
                  <a:pt x="37077" y="44399"/>
                </a:lnTo>
                <a:cubicBezTo>
                  <a:pt x="43220" y="29599"/>
                  <a:pt x="43232" y="14800"/>
                  <a:pt x="37112" y="0"/>
                </a:cubicBezTo>
                <a:close/>
              </a:path>
            </a:pathLst>
          </a:custGeom>
          <a:solidFill>
            <a:srgbClr val="4949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8" name="Google Shape;1828;p43"/>
          <p:cNvSpPr/>
          <p:nvPr/>
        </p:nvSpPr>
        <p:spPr>
          <a:xfrm>
            <a:off x="4500079" y="1414137"/>
            <a:ext cx="1417863" cy="1492401"/>
          </a:xfrm>
          <a:custGeom>
            <a:avLst/>
            <a:gdLst/>
            <a:ahLst/>
            <a:cxnLst/>
            <a:rect l="l" t="t" r="r" b="b"/>
            <a:pathLst>
              <a:path w="52139" h="52103" extrusionOk="0">
                <a:moveTo>
                  <a:pt x="17372" y="1"/>
                </a:moveTo>
                <a:lnTo>
                  <a:pt x="1" y="42447"/>
                </a:lnTo>
                <a:cubicBezTo>
                  <a:pt x="4358" y="44268"/>
                  <a:pt x="7847" y="47745"/>
                  <a:pt x="9680" y="52103"/>
                </a:cubicBezTo>
                <a:lnTo>
                  <a:pt x="52138" y="34553"/>
                </a:lnTo>
                <a:cubicBezTo>
                  <a:pt x="45411" y="18265"/>
                  <a:pt x="33648" y="6764"/>
                  <a:pt x="17372" y="1"/>
                </a:cubicBezTo>
                <a:close/>
              </a:path>
            </a:pathLst>
          </a:custGeom>
          <a:solidFill>
            <a:srgbClr val="EC3A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60%</a:t>
            </a:r>
            <a:endParaRPr b="1" dirty="0"/>
          </a:p>
        </p:txBody>
      </p:sp>
      <p:grpSp>
        <p:nvGrpSpPr>
          <p:cNvPr id="1830" name="Google Shape;1830;p43"/>
          <p:cNvGrpSpPr/>
          <p:nvPr/>
        </p:nvGrpSpPr>
        <p:grpSpPr>
          <a:xfrm>
            <a:off x="6320952" y="1540525"/>
            <a:ext cx="2908216" cy="898908"/>
            <a:chOff x="6394300" y="1235925"/>
            <a:chExt cx="2908216" cy="898908"/>
          </a:xfrm>
        </p:grpSpPr>
        <p:sp>
          <p:nvSpPr>
            <p:cNvPr id="1831" name="Google Shape;1831;p43"/>
            <p:cNvSpPr txBox="1"/>
            <p:nvPr/>
          </p:nvSpPr>
          <p:spPr>
            <a:xfrm>
              <a:off x="6549400" y="1502841"/>
              <a:ext cx="2753116" cy="6319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Significant improvement as compared to CNN baseline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32" name="Google Shape;1832;p43"/>
            <p:cNvSpPr txBox="1"/>
            <p:nvPr/>
          </p:nvSpPr>
          <p:spPr>
            <a:xfrm>
              <a:off x="6625590" y="1235925"/>
              <a:ext cx="2347265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EC3A3B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CNN vs Pretrained model</a:t>
              </a:r>
              <a:endParaRPr sz="1700" dirty="0">
                <a:solidFill>
                  <a:srgbClr val="EC3A3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833" name="Google Shape;1833;p43"/>
            <p:cNvSpPr/>
            <p:nvPr/>
          </p:nvSpPr>
          <p:spPr>
            <a:xfrm>
              <a:off x="6394300" y="1385425"/>
              <a:ext cx="155100" cy="155100"/>
            </a:xfrm>
            <a:prstGeom prst="teardrop">
              <a:avLst>
                <a:gd name="adj" fmla="val 100000"/>
              </a:avLst>
            </a:pr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</p:grpSp>
      <p:grpSp>
        <p:nvGrpSpPr>
          <p:cNvPr id="1838" name="Google Shape;1838;p43"/>
          <p:cNvGrpSpPr/>
          <p:nvPr/>
        </p:nvGrpSpPr>
        <p:grpSpPr>
          <a:xfrm>
            <a:off x="6320952" y="3124792"/>
            <a:ext cx="2634783" cy="973807"/>
            <a:chOff x="6394300" y="2820192"/>
            <a:chExt cx="2634783" cy="973807"/>
          </a:xfrm>
        </p:grpSpPr>
        <p:sp>
          <p:nvSpPr>
            <p:cNvPr id="1839" name="Google Shape;1839;p43"/>
            <p:cNvSpPr txBox="1"/>
            <p:nvPr/>
          </p:nvSpPr>
          <p:spPr>
            <a:xfrm>
              <a:off x="6625591" y="2820192"/>
              <a:ext cx="18084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4949E7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Dropout layer/rate</a:t>
              </a:r>
              <a:endParaRPr sz="1700" dirty="0">
                <a:solidFill>
                  <a:srgbClr val="4949E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840" name="Google Shape;1840;p43"/>
            <p:cNvSpPr txBox="1"/>
            <p:nvPr/>
          </p:nvSpPr>
          <p:spPr>
            <a:xfrm>
              <a:off x="6569360" y="3162008"/>
              <a:ext cx="2459723" cy="6319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Dropout layer c</a:t>
              </a:r>
              <a:r>
                <a:rPr lang="en" sz="1200" dirty="0">
                  <a:latin typeface="Roboto"/>
                  <a:ea typeface="Roboto"/>
                  <a:cs typeface="Roboto"/>
                  <a:sym typeface="Roboto"/>
                </a:rPr>
                <a:t>ontrol overfit</a:t>
              </a:r>
            </a:p>
            <a:p>
              <a:pPr marL="171450" lvl="0" indent="-1714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Optimum layer = 1 and </a:t>
              </a:r>
              <a:r>
                <a:rPr lang="en-US" sz="1200" dirty="0" err="1">
                  <a:latin typeface="Roboto"/>
                  <a:ea typeface="Roboto"/>
                  <a:cs typeface="Roboto"/>
                  <a:sym typeface="Roboto"/>
                </a:rPr>
                <a:t>drop_rate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 = 0.5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41" name="Google Shape;1841;p43"/>
            <p:cNvSpPr/>
            <p:nvPr/>
          </p:nvSpPr>
          <p:spPr>
            <a:xfrm>
              <a:off x="6394300" y="2957442"/>
              <a:ext cx="155100" cy="155100"/>
            </a:xfrm>
            <a:prstGeom prst="teardrop">
              <a:avLst>
                <a:gd name="adj" fmla="val 100000"/>
              </a:avLst>
            </a:prstGeom>
            <a:solidFill>
              <a:srgbClr val="494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43"/>
          <p:cNvGrpSpPr/>
          <p:nvPr/>
        </p:nvGrpSpPr>
        <p:grpSpPr>
          <a:xfrm>
            <a:off x="762815" y="2139500"/>
            <a:ext cx="2208147" cy="715457"/>
            <a:chOff x="534328" y="1235925"/>
            <a:chExt cx="2208147" cy="715457"/>
          </a:xfrm>
        </p:grpSpPr>
        <p:sp>
          <p:nvSpPr>
            <p:cNvPr id="1843" name="Google Shape;1843;p43"/>
            <p:cNvSpPr txBox="1"/>
            <p:nvPr/>
          </p:nvSpPr>
          <p:spPr>
            <a:xfrm>
              <a:off x="710278" y="1235925"/>
              <a:ext cx="1795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69E78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Image augmentation</a:t>
              </a:r>
              <a:br>
                <a:rPr lang="en" sz="1600" dirty="0">
                  <a:solidFill>
                    <a:srgbClr val="69E78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</a:br>
              <a:r>
                <a:rPr lang="en" sz="1600" dirty="0">
                  <a:solidFill>
                    <a:srgbClr val="69E78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(rotation, flip)</a:t>
              </a:r>
              <a:endParaRPr sz="1600" dirty="0">
                <a:solidFill>
                  <a:srgbClr val="69E78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844" name="Google Shape;1844;p43"/>
            <p:cNvSpPr txBox="1"/>
            <p:nvPr/>
          </p:nvSpPr>
          <p:spPr>
            <a:xfrm>
              <a:off x="534328" y="1637882"/>
              <a:ext cx="2003766" cy="31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algn="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M</a:t>
              </a:r>
              <a:r>
                <a:rPr lang="en" sz="1200" dirty="0">
                  <a:latin typeface="Roboto"/>
                  <a:ea typeface="Roboto"/>
                  <a:cs typeface="Roboto"/>
                  <a:sym typeface="Roboto"/>
                </a:rPr>
                <a:t>inimal improvement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45" name="Google Shape;1845;p43"/>
            <p:cNvSpPr/>
            <p:nvPr/>
          </p:nvSpPr>
          <p:spPr>
            <a:xfrm flipH="1">
              <a:off x="2587375" y="1385425"/>
              <a:ext cx="155100" cy="155100"/>
            </a:xfrm>
            <a:prstGeom prst="teardrop">
              <a:avLst>
                <a:gd name="adj" fmla="val 100000"/>
              </a:avLst>
            </a:pr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grpSp>
        <p:nvGrpSpPr>
          <p:cNvPr id="1850" name="Google Shape;1850;p43"/>
          <p:cNvGrpSpPr/>
          <p:nvPr/>
        </p:nvGrpSpPr>
        <p:grpSpPr>
          <a:xfrm>
            <a:off x="-273830" y="3723767"/>
            <a:ext cx="3582706" cy="702041"/>
            <a:chOff x="-502317" y="2820192"/>
            <a:chExt cx="3582706" cy="702041"/>
          </a:xfrm>
        </p:grpSpPr>
        <p:sp>
          <p:nvSpPr>
            <p:cNvPr id="1851" name="Google Shape;1851;p43"/>
            <p:cNvSpPr txBox="1"/>
            <p:nvPr/>
          </p:nvSpPr>
          <p:spPr>
            <a:xfrm>
              <a:off x="723021" y="2820192"/>
              <a:ext cx="1795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FCBD2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Learning rate(LR)</a:t>
              </a:r>
              <a:endParaRPr sz="1700" dirty="0">
                <a:solidFill>
                  <a:srgbClr val="FCBD2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852" name="Google Shape;1852;p43"/>
            <p:cNvSpPr txBox="1"/>
            <p:nvPr/>
          </p:nvSpPr>
          <p:spPr>
            <a:xfrm>
              <a:off x="-502317" y="3208733"/>
              <a:ext cx="3582706" cy="31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71450" lvl="0" indent="-171450" algn="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Different LR leads to similar</a:t>
              </a:r>
              <a:r>
                <a:rPr lang="en" sz="1100" dirty="0">
                  <a:latin typeface="Roboto"/>
                  <a:ea typeface="Roboto"/>
                  <a:cs typeface="Roboto"/>
                  <a:sym typeface="Roboto"/>
                </a:rPr>
                <a:t> val_accuracy</a:t>
              </a:r>
            </a:p>
            <a:p>
              <a:pPr marL="171450" lvl="0" indent="-171450" algn="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US" sz="1100" dirty="0">
                  <a:latin typeface="Roboto"/>
                  <a:ea typeface="Roboto"/>
                  <a:cs typeface="Roboto"/>
                  <a:sym typeface="Roboto"/>
                </a:rPr>
                <a:t>T</a:t>
              </a:r>
              <a:r>
                <a:rPr lang="en" sz="1100" dirty="0">
                  <a:latin typeface="Roboto"/>
                  <a:ea typeface="Roboto"/>
                  <a:cs typeface="Roboto"/>
                  <a:sym typeface="Roboto"/>
                </a:rPr>
                <a:t>ime-base and step-wise better than lrfn-decay</a:t>
              </a:r>
              <a:endParaRPr sz="11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53" name="Google Shape;1853;p43"/>
            <p:cNvSpPr/>
            <p:nvPr/>
          </p:nvSpPr>
          <p:spPr>
            <a:xfrm flipH="1">
              <a:off x="2587375" y="2957442"/>
              <a:ext cx="155100" cy="155100"/>
            </a:xfrm>
            <a:prstGeom prst="teardrop">
              <a:avLst>
                <a:gd name="adj" fmla="val 100000"/>
              </a:avLst>
            </a:pr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3" name="Google Shape;1813;p43"/>
          <p:cNvSpPr/>
          <p:nvPr/>
        </p:nvSpPr>
        <p:spPr>
          <a:xfrm>
            <a:off x="4489793" y="3182261"/>
            <a:ext cx="1005213" cy="930047"/>
          </a:xfrm>
          <a:custGeom>
            <a:avLst/>
            <a:gdLst/>
            <a:ahLst/>
            <a:cxnLst/>
            <a:rect l="l" t="t" r="r" b="b"/>
            <a:pathLst>
              <a:path w="41803" h="41851" extrusionOk="0">
                <a:moveTo>
                  <a:pt x="9680" y="1"/>
                </a:moveTo>
                <a:cubicBezTo>
                  <a:pt x="7894" y="4418"/>
                  <a:pt x="4393" y="7966"/>
                  <a:pt x="0" y="9823"/>
                </a:cubicBezTo>
                <a:lnTo>
                  <a:pt x="13240" y="41851"/>
                </a:lnTo>
                <a:cubicBezTo>
                  <a:pt x="26694" y="36291"/>
                  <a:pt x="36219" y="26790"/>
                  <a:pt x="41803" y="13336"/>
                </a:cubicBezTo>
                <a:lnTo>
                  <a:pt x="9680" y="1"/>
                </a:lnTo>
                <a:close/>
              </a:path>
            </a:pathLst>
          </a:custGeom>
          <a:solidFill>
            <a:srgbClr val="4949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74590E-446F-409B-8D11-2644B658E552}"/>
              </a:ext>
            </a:extLst>
          </p:cNvPr>
          <p:cNvSpPr/>
          <p:nvPr/>
        </p:nvSpPr>
        <p:spPr>
          <a:xfrm>
            <a:off x="4296318" y="1616188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F7DA54FD-33E3-4275-AD73-D2689406A503}"/>
              </a:ext>
            </a:extLst>
          </p:cNvPr>
          <p:cNvSpPr/>
          <p:nvPr/>
        </p:nvSpPr>
        <p:spPr>
          <a:xfrm rot="10800000">
            <a:off x="4382090" y="2073291"/>
            <a:ext cx="160569" cy="17138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D0DFF5-D93F-4F18-A4E9-0DBE197E82F8}"/>
              </a:ext>
            </a:extLst>
          </p:cNvPr>
          <p:cNvSpPr/>
          <p:nvPr/>
        </p:nvSpPr>
        <p:spPr>
          <a:xfrm>
            <a:off x="3371042" y="2607333"/>
            <a:ext cx="813156" cy="3422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&lt;1%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739F7F2-4B79-43A3-BB9B-C69F54AB4649}"/>
              </a:ext>
            </a:extLst>
          </p:cNvPr>
          <p:cNvSpPr/>
          <p:nvPr/>
        </p:nvSpPr>
        <p:spPr>
          <a:xfrm>
            <a:off x="3585583" y="3462576"/>
            <a:ext cx="729424" cy="3422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&lt;1%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A0AF1E2-54E5-4E81-8418-A75F9C2448BE}"/>
              </a:ext>
            </a:extLst>
          </p:cNvPr>
          <p:cNvSpPr/>
          <p:nvPr/>
        </p:nvSpPr>
        <p:spPr>
          <a:xfrm>
            <a:off x="4641419" y="3208863"/>
            <a:ext cx="891917" cy="3591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~1-2%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B23F1-59B1-41AC-8B9E-90E3CB134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4431" y="471488"/>
            <a:ext cx="2732362" cy="26217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/>
            <a:endParaRPr lang="en-US" sz="3000"/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5BC51F77-AE74-4F38-B1DC-29475E38CA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6" y="550068"/>
            <a:ext cx="5022056" cy="4043363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AC05F8-456D-4B5C-81A6-3DD2F4E90D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70" r="-3" b="10328"/>
          <a:stretch/>
        </p:blipFill>
        <p:spPr>
          <a:xfrm>
            <a:off x="486816" y="665021"/>
            <a:ext cx="5177136" cy="4043363"/>
          </a:xfrm>
          <a:prstGeom prst="rect">
            <a:avLst/>
          </a:prstGeom>
        </p:spPr>
      </p:pic>
      <p:sp>
        <p:nvSpPr>
          <p:cNvPr id="13" name="Rectangle 9">
            <a:extLst>
              <a:ext uri="{FF2B5EF4-FFF2-40B4-BE49-F238E27FC236}">
                <a16:creationId xmlns:a16="http://schemas.microsoft.com/office/drawing/2014/main" id="{FCE87B8C-E5AA-4044-AB91-DDA3084BE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240" y="599862"/>
            <a:ext cx="4924288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1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2888-CCEF-4B8A-A25B-D394B3AA4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 summary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405208-B4B2-4E8E-B3D0-DBE829D9D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81" y="1644502"/>
            <a:ext cx="7988157" cy="27568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5A5E985-A8DA-40C7-AF94-ADB9AAB9E39A}"/>
              </a:ext>
            </a:extLst>
          </p:cNvPr>
          <p:cNvSpPr/>
          <p:nvPr/>
        </p:nvSpPr>
        <p:spPr>
          <a:xfrm>
            <a:off x="1931543" y="2023754"/>
            <a:ext cx="567165" cy="22297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68D2142-19D0-470D-8FDE-C126836A784C}"/>
              </a:ext>
            </a:extLst>
          </p:cNvPr>
          <p:cNvSpPr/>
          <p:nvPr/>
        </p:nvSpPr>
        <p:spPr>
          <a:xfrm>
            <a:off x="7492106" y="2023754"/>
            <a:ext cx="478333" cy="22297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824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DFF7F-A95A-4998-B5F3-520FD843B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431" y="88135"/>
            <a:ext cx="7765321" cy="994741"/>
          </a:xfrm>
        </p:spPr>
        <p:txBody>
          <a:bodyPr>
            <a:normAutofit/>
          </a:bodyPr>
          <a:lstStyle/>
          <a:p>
            <a:r>
              <a:rPr lang="en-US" sz="28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Summary of model performances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9FF4FD-0DE5-4685-B633-28FED174E4A4}"/>
              </a:ext>
            </a:extLst>
          </p:cNvPr>
          <p:cNvSpPr txBox="1"/>
          <p:nvPr/>
        </p:nvSpPr>
        <p:spPr>
          <a:xfrm>
            <a:off x="444975" y="1125200"/>
            <a:ext cx="8532769" cy="2354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All LR algorithms have similar </a:t>
            </a:r>
            <a:r>
              <a:rPr lang="en-US" sz="1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accuracy (83-85%),  but models with </a:t>
            </a:r>
            <a:r>
              <a:rPr lang="en-US" sz="1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time_based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decay and </a:t>
            </a:r>
            <a:r>
              <a:rPr lang="en-US" sz="1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step_wise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decay able to reach optimum </a:t>
            </a:r>
            <a:r>
              <a:rPr lang="en-US" sz="1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performance at less epochs than </a:t>
            </a:r>
            <a:r>
              <a:rPr lang="en-US" sz="1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lrfn_decay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dropout_layer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 1 dropout layer with </a:t>
            </a:r>
            <a:r>
              <a:rPr lang="en-US" sz="1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drate_rate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= 0.5 is the best params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image_augmentation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 additional </a:t>
            </a:r>
            <a:r>
              <a:rPr lang="en-US" sz="1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image_augmentation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such as random rotation and random flip does not further impact on the validation accuracy.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Learning rate(LR) Algorithms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 time-based and step-wise decay both worked similar, </a:t>
            </a:r>
            <a:r>
              <a:rPr lang="en-US" sz="1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lrfn_decay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has lower </a:t>
            </a:r>
            <a:r>
              <a:rPr lang="en-US" sz="1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val_performance</a:t>
            </a:r>
            <a:r>
              <a:rPr lang="en-US" sz="1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at less epochs (epochs &lt;10). </a:t>
            </a:r>
          </a:p>
        </p:txBody>
      </p:sp>
    </p:spTree>
    <p:extLst>
      <p:ext uri="{BB962C8B-B14F-4D97-AF65-F5344CB8AC3E}">
        <p14:creationId xmlns:p14="http://schemas.microsoft.com/office/powerpoint/2010/main" val="1253864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4D94-8C37-4802-B650-8FFDDBD6F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1E9387-BAD4-4C2C-8C21-BF1C24C46BA5}"/>
              </a:ext>
            </a:extLst>
          </p:cNvPr>
          <p:cNvSpPr txBox="1"/>
          <p:nvPr/>
        </p:nvSpPr>
        <p:spPr>
          <a:xfrm>
            <a:off x="1811685" y="1392934"/>
            <a:ext cx="6994916" cy="2161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Credits to the following resources which inspired and educated me 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Special Thanks to </a:t>
            </a:r>
            <a:r>
              <a:rPr lang="en-US" sz="11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Caroline S.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for consulting and tips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GCS connection with </a:t>
            </a:r>
            <a:r>
              <a:rPr lang="en-US" sz="11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instructions [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link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</a:t>
            </a:r>
            <a:r>
              <a:rPr lang="en-US" sz="11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Tensorflow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callbacks documentation [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Documentation link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</a:t>
            </a:r>
            <a:r>
              <a:rPr lang="en-US" sz="11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Tensorflow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image processing documentation [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Documentation link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Modeling using </a:t>
            </a:r>
            <a:r>
              <a:rPr lang="en-US" sz="11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Keras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image recognition pretrained model [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Robert Border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][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Umar Farooq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Learning rate scheduler and callback functions [</a:t>
            </a:r>
            <a:r>
              <a:rPr lang="en-US" sz="1100" b="0" dirty="0" err="1">
                <a:effectLst/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Bachr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 Chi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][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Udacity </a:t>
            </a:r>
            <a:r>
              <a:rPr lang="en-US" sz="1100" b="0" dirty="0" err="1">
                <a:effectLst/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PyTordh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 </a:t>
            </a:r>
            <a:r>
              <a:rPr lang="en-US" sz="1100" b="0" dirty="0" err="1">
                <a:effectLst/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Chllengers</a:t>
            </a:r>
            <a:r>
              <a:rPr lang="en-US" sz="11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pPr>
              <a:lnSpc>
                <a:spcPct val="150000"/>
              </a:lnSpc>
            </a:pPr>
            <a:endParaRPr lang="en-US" sz="11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184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F4CB4-F57A-43A8-9205-E52895A31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382" y="457200"/>
            <a:ext cx="2370528" cy="1342261"/>
          </a:xfrm>
        </p:spPr>
        <p:txBody>
          <a:bodyPr anchor="b"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en-US" sz="2000" b="1" dirty="0"/>
              <a:t>Do you know the names of the flowers?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543325E-82A1-4857-8D94-EA2E74370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297" y="1846998"/>
            <a:ext cx="2608111" cy="3044064"/>
          </a:xfrm>
        </p:spPr>
        <p:txBody>
          <a:bodyPr anchor="t">
            <a:normAutofit/>
          </a:bodyPr>
          <a:lstStyle/>
          <a:p>
            <a:pPr marL="27675" indent="0">
              <a:buNone/>
            </a:pPr>
            <a:r>
              <a:rPr lang="en-US" sz="1200" dirty="0"/>
              <a:t>On earth, there are:</a:t>
            </a:r>
          </a:p>
          <a:p>
            <a:pPr lvl="1"/>
            <a:r>
              <a:rPr lang="en-US" sz="1050" dirty="0"/>
              <a:t>5,000 species mammals</a:t>
            </a:r>
          </a:p>
          <a:p>
            <a:pPr lvl="1"/>
            <a:r>
              <a:rPr lang="en-US" sz="1050" dirty="0"/>
              <a:t>10,000 species of birds </a:t>
            </a:r>
          </a:p>
          <a:p>
            <a:pPr lvl="1"/>
            <a:r>
              <a:rPr lang="en-US" sz="1050" dirty="0"/>
              <a:t>30,000 species of fish</a:t>
            </a:r>
          </a:p>
          <a:p>
            <a:pPr lvl="1"/>
            <a:r>
              <a:rPr lang="en-US" sz="1050" b="1" dirty="0"/>
              <a:t>Astonishingly, over </a:t>
            </a:r>
            <a:r>
              <a:rPr lang="en-US" sz="1050" b="1" dirty="0">
                <a:solidFill>
                  <a:srgbClr val="FF0000"/>
                </a:solidFill>
              </a:rPr>
              <a:t>400,000</a:t>
            </a:r>
            <a:r>
              <a:rPr lang="en-US" sz="1050" b="1" dirty="0"/>
              <a:t> types of flowers!</a:t>
            </a:r>
          </a:p>
          <a:p>
            <a:pPr marL="27675" indent="0">
              <a:buNone/>
            </a:pPr>
            <a:r>
              <a:rPr lang="en-US" sz="1200" dirty="0">
                <a:effectLst/>
              </a:rPr>
              <a:t>Many times, I found myself enjoying and recognizing the flower, but cannot name it!</a:t>
            </a:r>
          </a:p>
          <a:p>
            <a:pPr marL="27675" indent="0">
              <a:buNone/>
            </a:pPr>
            <a:endParaRPr lang="en-US" sz="1200" dirty="0">
              <a:effectLst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72F7B7-B204-43FC-A767-2607D633BB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61" r="-1" b="-1"/>
          <a:stretch/>
        </p:blipFill>
        <p:spPr>
          <a:xfrm>
            <a:off x="3490721" y="10"/>
            <a:ext cx="5653279" cy="51434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A3F3B7-F1A8-42D3-BF51-8A3A721CA4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124" y="657873"/>
            <a:ext cx="1042568" cy="104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346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12987-4291-47CE-88B6-8BA736B70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626" y="2750999"/>
            <a:ext cx="6830337" cy="1561324"/>
          </a:xfrm>
        </p:spPr>
        <p:txBody>
          <a:bodyPr anchor="ctr">
            <a:normAutofit fontScale="90000"/>
          </a:bodyPr>
          <a:lstStyle/>
          <a:p>
            <a:r>
              <a:rPr lang="en-US" sz="2800" dirty="0">
                <a:effectLst/>
              </a:rPr>
              <a:t>There are many commercial Apps (free and purchased) for flower/plants identification by submitting an image.</a:t>
            </a:r>
            <a:br>
              <a:rPr lang="en-US" sz="2800" dirty="0">
                <a:effectLst/>
              </a:rPr>
            </a:br>
            <a:endParaRPr lang="en-US" sz="2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DBB337-9FA2-428F-8F70-02F3C5209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79" y="704022"/>
            <a:ext cx="1355115" cy="16271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335A40-BE23-4E18-85A5-ED85516278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5435" y="772058"/>
            <a:ext cx="1357884" cy="14911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243136-E24C-4141-A742-C07EF02461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9967" y="773137"/>
            <a:ext cx="1357884" cy="14889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2D17E1-7AB7-4358-BD1F-1EF9B65F1B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4501" y="810095"/>
            <a:ext cx="1357884" cy="139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193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FBC09-AE95-4E66-A64A-FD497C28E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6" y="82626"/>
            <a:ext cx="7765321" cy="994741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8D01B-E284-4D99-9BD2-9E0D25B6A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500" y="831418"/>
            <a:ext cx="7765322" cy="4031151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Data Source: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Kaggle </a:t>
            </a:r>
            <a:r>
              <a:rPr lang="en-US" dirty="0" err="1">
                <a:solidFill>
                  <a:schemeClr val="tx1">
                    <a:lumMod val="85000"/>
                  </a:schemeClr>
                </a:solidFill>
              </a:rPr>
              <a:t>metal_to_petal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 multiclassification on TPU challenge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Class: 104 different types of flowers</a:t>
            </a:r>
          </a:p>
          <a:p>
            <a:pPr lvl="1"/>
            <a:r>
              <a:rPr lang="en-US" dirty="0" err="1">
                <a:solidFill>
                  <a:schemeClr val="tx1">
                    <a:lumMod val="85000"/>
                  </a:schemeClr>
                </a:solidFill>
              </a:rPr>
              <a:t>Tfrecord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 Data: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Train:   12753 images with labels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Val:  3172 images with labels</a:t>
            </a:r>
          </a:p>
          <a:p>
            <a:pPr lvl="2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Test:  7382 images unlabeled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Image size: 331 x 331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EDA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Load </a:t>
            </a:r>
            <a:r>
              <a:rPr lang="en-US" dirty="0" err="1">
                <a:solidFill>
                  <a:schemeClr val="tx1">
                    <a:lumMod val="85000"/>
                  </a:schemeClr>
                </a:solidFill>
              </a:rPr>
              <a:t>Tfrecord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 dataset from GCS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Unpack images and labels/IDs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Image normalization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Image augmentation – Random change saturation and contrast, Random flip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Modeling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CNN baseline model</a:t>
            </a:r>
          </a:p>
          <a:p>
            <a:pPr lvl="1"/>
            <a:r>
              <a:rPr lang="en-US" dirty="0" err="1">
                <a:solidFill>
                  <a:schemeClr val="tx1">
                    <a:lumMod val="85000"/>
                  </a:schemeClr>
                </a:solidFill>
              </a:rPr>
              <a:t>Xception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 pretrained model and hyper parameter fine-tune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Model prediction and evaluation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Plot confusion matrix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Display images with predicted and actual classes</a:t>
            </a:r>
          </a:p>
          <a:p>
            <a:pPr lvl="1"/>
            <a:endParaRPr lang="en-US" dirty="0">
              <a:solidFill>
                <a:schemeClr val="tx1">
                  <a:lumMod val="8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8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</a:schemeClr>
              </a:solidFill>
            </a:endParaRPr>
          </a:p>
          <a:p>
            <a:endParaRPr lang="en-US" dirty="0">
              <a:solidFill>
                <a:schemeClr val="tx1">
                  <a:lumMod val="8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829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C0D54-2960-4718-81FC-4488BABB5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17" y="402116"/>
            <a:ext cx="7765321" cy="994741"/>
          </a:xfrm>
        </p:spPr>
        <p:txBody>
          <a:bodyPr/>
          <a:lstStyle/>
          <a:p>
            <a:pPr algn="l"/>
            <a:r>
              <a:rPr lang="en-US" dirty="0"/>
              <a:t>Image Augmentation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64D4A0-6A95-4A26-A8F8-C7C647A84B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6" t="5529" r="3434" b="4494"/>
          <a:stretch/>
        </p:blipFill>
        <p:spPr>
          <a:xfrm>
            <a:off x="4770304" y="716097"/>
            <a:ext cx="4280053" cy="42194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405AAB-EE0E-4468-AE86-D74298EA4444}"/>
              </a:ext>
            </a:extLst>
          </p:cNvPr>
          <p:cNvSpPr txBox="1"/>
          <p:nvPr/>
        </p:nvSpPr>
        <p:spPr>
          <a:xfrm>
            <a:off x="476026" y="1569903"/>
            <a:ext cx="29889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flip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alter contrast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alter saturation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rotation</a:t>
            </a:r>
          </a:p>
        </p:txBody>
      </p:sp>
    </p:spTree>
    <p:extLst>
      <p:ext uri="{BB962C8B-B14F-4D97-AF65-F5344CB8AC3E}">
        <p14:creationId xmlns:p14="http://schemas.microsoft.com/office/powerpoint/2010/main" val="3034364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9E2D9-3259-4C90-A094-78DC8FC6E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Xception</a:t>
            </a:r>
            <a:r>
              <a:rPr lang="en-US" dirty="0"/>
              <a:t> pretrained model</a:t>
            </a:r>
            <a:br>
              <a:rPr lang="en-US" dirty="0"/>
            </a:br>
            <a:r>
              <a:rPr lang="en-US" dirty="0"/>
              <a:t>vs. CNN baseline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7968BB-A778-4936-9993-EEE9A0BCC8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2668" y="1710836"/>
            <a:ext cx="4114800" cy="2743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DA5825-5BBC-46DD-9C6A-CDB5E9A8F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71" y="1710836"/>
            <a:ext cx="4114800" cy="27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30A1C3-FE2C-4DC0-92EA-7D0DF4CA46D9}"/>
              </a:ext>
            </a:extLst>
          </p:cNvPr>
          <p:cNvSpPr txBox="1"/>
          <p:nvPr/>
        </p:nvSpPr>
        <p:spPr>
          <a:xfrm>
            <a:off x="1199013" y="2571750"/>
            <a:ext cx="238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Baseline CNN model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E20BF0-7A06-47C4-B5A4-809011D30753}"/>
              </a:ext>
            </a:extLst>
          </p:cNvPr>
          <p:cNvSpPr txBox="1"/>
          <p:nvPr/>
        </p:nvSpPr>
        <p:spPr>
          <a:xfrm>
            <a:off x="5579409" y="2571750"/>
            <a:ext cx="3051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Xception</a:t>
            </a:r>
            <a:r>
              <a:rPr lang="en-US" dirty="0">
                <a:solidFill>
                  <a:srgbClr val="FF0000"/>
                </a:solidFill>
              </a:rPr>
              <a:t> pretrained model</a:t>
            </a:r>
          </a:p>
        </p:txBody>
      </p:sp>
    </p:spTree>
    <p:extLst>
      <p:ext uri="{BB962C8B-B14F-4D97-AF65-F5344CB8AC3E}">
        <p14:creationId xmlns:p14="http://schemas.microsoft.com/office/powerpoint/2010/main" val="2682751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C821777-3A3B-437E-B5C1-FBC7B0F48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9F8C2-B133-492D-9433-D849F65D9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4431" y="471488"/>
            <a:ext cx="2732362" cy="26217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2600">
                <a:solidFill>
                  <a:srgbClr val="FFFFFF"/>
                </a:solidFill>
              </a:rPr>
              <a:t>Learning rate Algorithms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1AD40C-CE73-4162-8681-421B8AF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6" y="550068"/>
            <a:ext cx="5022056" cy="4043363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8468DD-7C04-4B36-BF83-1A86D0E47E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3117" y="1057558"/>
            <a:ext cx="4444534" cy="302838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07A3B9D-B1BA-4989-A535-1A6D8D402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240" y="599862"/>
            <a:ext cx="4924288" cy="3943776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59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2C0C7-2E64-4B60-A0CB-005BDB3F0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482600"/>
            <a:ext cx="2521123" cy="950857"/>
          </a:xfrm>
        </p:spPr>
        <p:txBody>
          <a:bodyPr anchor="b">
            <a:normAutofit/>
          </a:bodyPr>
          <a:lstStyle/>
          <a:p>
            <a:pPr algn="l"/>
            <a:r>
              <a:rPr lang="en-US" sz="1800" dirty="0"/>
              <a:t>Learning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20546-EE8B-40E3-A800-AA41C0DF3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572047"/>
            <a:ext cx="2521123" cy="3021384"/>
          </a:xfrm>
        </p:spPr>
        <p:txBody>
          <a:bodyPr>
            <a:normAutofit/>
          </a:bodyPr>
          <a:lstStyle/>
          <a:p>
            <a:endParaRPr lang="en-US" sz="11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007713-5891-46A9-BACA-FAD760FE2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094" y="550068"/>
            <a:ext cx="5022057" cy="4043363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0" cap="sq">
            <a:solidFill>
              <a:schemeClr val="bg2">
                <a:lumMod val="75000"/>
              </a:schemeClr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BB6AA7-7EAD-4D3B-9335-B6E8BD7E6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17979" y="599862"/>
            <a:ext cx="492428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2F8D7-E96C-4D79-BDA3-65B29ABBF6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8198" y="1107479"/>
            <a:ext cx="4421443" cy="295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35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99FF037-F179-44F2-8110-A76AD8C7F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317D8-35B2-4E84-AD68-E0C867863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5604" y="457200"/>
            <a:ext cx="4755063" cy="994740"/>
          </a:xfrm>
        </p:spPr>
        <p:txBody>
          <a:bodyPr>
            <a:normAutofit/>
          </a:bodyPr>
          <a:lstStyle/>
          <a:p>
            <a:r>
              <a:rPr lang="en-US"/>
              <a:t>Dropout/ </a:t>
            </a:r>
            <a:br>
              <a:rPr lang="en-US"/>
            </a:br>
            <a:r>
              <a:rPr lang="en-US"/>
              <a:t>IMAGE AUGMENTATION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83E6CB-DF74-4884-A854-7F9B9A1B0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6" y="550068"/>
            <a:ext cx="2807494" cy="4043363"/>
          </a:xfrm>
          <a:prstGeom prst="rect">
            <a:avLst/>
          </a:prstGeom>
          <a:solidFill>
            <a:schemeClr val="tx1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384A6A1-1D76-452D-B158-00B067BD1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505" y="603604"/>
            <a:ext cx="2719196" cy="3936292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742CD6-80CD-43E6-ADF2-C8127F3E28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45" r="4759" b="-7"/>
          <a:stretch/>
        </p:blipFill>
        <p:spPr>
          <a:xfrm>
            <a:off x="856392" y="836151"/>
            <a:ext cx="2223421" cy="16752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D14F18-DEB0-4452-80F8-1854296870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9" r="9814" b="-7"/>
          <a:stretch/>
        </p:blipFill>
        <p:spPr>
          <a:xfrm>
            <a:off x="730988" y="2657354"/>
            <a:ext cx="2223420" cy="16752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4C8E7-7CB0-450A-A08D-D0193AAD5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5603" y="1572047"/>
            <a:ext cx="4755064" cy="2967848"/>
          </a:xfrm>
        </p:spPr>
        <p:txBody>
          <a:bodyPr>
            <a:normAutofit/>
          </a:bodyPr>
          <a:lstStyle/>
          <a:p>
            <a:r>
              <a:rPr lang="en-US" dirty="0"/>
              <a:t>Dropout layer</a:t>
            </a:r>
          </a:p>
          <a:p>
            <a:pPr lvl="1"/>
            <a:r>
              <a:rPr lang="en-US" dirty="0"/>
              <a:t>Does not impact </a:t>
            </a:r>
          </a:p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8D7E146-06B4-4F15-A231-F82F5C7A3CAA}"/>
              </a:ext>
            </a:extLst>
          </p:cNvPr>
          <p:cNvCxnSpPr/>
          <p:nvPr/>
        </p:nvCxnSpPr>
        <p:spPr>
          <a:xfrm>
            <a:off x="1001450" y="1291177"/>
            <a:ext cx="19333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76D3AE5-517B-44DC-B8DA-5F5F2A53031F}"/>
              </a:ext>
            </a:extLst>
          </p:cNvPr>
          <p:cNvCxnSpPr/>
          <p:nvPr/>
        </p:nvCxnSpPr>
        <p:spPr>
          <a:xfrm>
            <a:off x="1001449" y="3112631"/>
            <a:ext cx="19333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6322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</TotalTime>
  <Words>490</Words>
  <Application>Microsoft Office PowerPoint</Application>
  <PresentationFormat>On-screen Show (16:9)</PresentationFormat>
  <Paragraphs>76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Bookman Old Style</vt:lpstr>
      <vt:lpstr>Rockwell</vt:lpstr>
      <vt:lpstr>Roboto</vt:lpstr>
      <vt:lpstr>Arial</vt:lpstr>
      <vt:lpstr>Fira Sans Extra Condensed Medium</vt:lpstr>
      <vt:lpstr>Damask</vt:lpstr>
      <vt:lpstr>Flower image recognition</vt:lpstr>
      <vt:lpstr>Do you know the names of the flowers?</vt:lpstr>
      <vt:lpstr>There are many commercial Apps (free and purchased) for flower/plants identification by submitting an image. </vt:lpstr>
      <vt:lpstr>Outline</vt:lpstr>
      <vt:lpstr>Image Augmentation</vt:lpstr>
      <vt:lpstr>Xception pretrained model vs. CNN baseline model</vt:lpstr>
      <vt:lpstr>Learning rate Algorithms</vt:lpstr>
      <vt:lpstr>Learning rate</vt:lpstr>
      <vt:lpstr>Dropout/  IMAGE AUGMENTATION</vt:lpstr>
      <vt:lpstr>Impact of hyperparameters on model performance</vt:lpstr>
      <vt:lpstr>PowerPoint Presentation</vt:lpstr>
      <vt:lpstr>Model performance summary</vt:lpstr>
      <vt:lpstr>Summary of model performances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 image recognition</dc:title>
  <dc:creator>eriya tang</dc:creator>
  <cp:lastModifiedBy>tang eriya</cp:lastModifiedBy>
  <cp:revision>3</cp:revision>
  <dcterms:modified xsi:type="dcterms:W3CDTF">2021-11-12T03:46:16Z</dcterms:modified>
</cp:coreProperties>
</file>